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4" r:id="rId2"/>
    <p:sldId id="579" r:id="rId3"/>
    <p:sldId id="580" r:id="rId4"/>
    <p:sldId id="581" r:id="rId5"/>
    <p:sldId id="582" r:id="rId6"/>
    <p:sldId id="381" r:id="rId7"/>
    <p:sldId id="5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8" autoAdjust="0"/>
    <p:restoredTop sz="94184" autoAdjust="0"/>
  </p:normalViewPr>
  <p:slideViewPr>
    <p:cSldViewPr snapToGrid="0" snapToObjects="1">
      <p:cViewPr varScale="1">
        <p:scale>
          <a:sx n="85" d="100"/>
          <a:sy n="85" d="100"/>
        </p:scale>
        <p:origin x="2016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for different ways to display your data or text by using alternatives to simple bullets.  </a:t>
            </a:r>
          </a:p>
          <a:p>
            <a:endParaRPr lang="en-US" baseline="0" dirty="0"/>
          </a:p>
          <a:p>
            <a:r>
              <a:rPr lang="en-US" baseline="0" dirty="0"/>
              <a:t>To adjust the number in the arrow to text or another number, click on the text box around the number, revise.</a:t>
            </a:r>
          </a:p>
          <a:p>
            <a:endParaRPr lang="en-US" baseline="0" dirty="0"/>
          </a:p>
          <a:p>
            <a:r>
              <a:rPr lang="en-US" baseline="0" dirty="0"/>
              <a:t>To add an arrow, click on the arrow, ensure the arrow is highlighted, COPY and PASTE and move to the desired placement, or DELETE if there are too many arrows.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9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5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for different ways to display your data or text by using alternatives to simple bullets.  </a:t>
            </a:r>
          </a:p>
          <a:p>
            <a:endParaRPr lang="en-US" baseline="0" dirty="0"/>
          </a:p>
          <a:p>
            <a:r>
              <a:rPr lang="en-US" baseline="0" dirty="0"/>
              <a:t>To adjust the number in the arrow to text or another number, click on the text box around the number, revise.</a:t>
            </a:r>
          </a:p>
          <a:p>
            <a:endParaRPr lang="en-US" baseline="0" dirty="0"/>
          </a:p>
          <a:p>
            <a:r>
              <a:rPr lang="en-US" baseline="0" dirty="0"/>
              <a:t>To add an arrow, click on the arrow, ensure the arrow is highlighted, COPY and PASTE and move to the desired placement, or DELETE if there are too many arrows.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‹Nr.›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‹Nr.›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srgbClr val="FFFFFF"/>
                </a:solidFill>
                <a:latin typeface="Arial"/>
                <a:cs typeface="Arial"/>
              </a:rPr>
              <a:t>   |   </a:t>
            </a:r>
            <a:fld id="{D43A6F16-D3CF-4F46-B6D9-B3CAB1B87938}" type="slidenum"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06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5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‹Nr.›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hyperlink" Target="https://community.icann.org/x/CbDRAw" TargetMode="External"/><Relationship Id="rId7" Type="http://schemas.openxmlformats.org/officeDocument/2006/relationships/hyperlink" Target="http://uasg.tech/" TargetMode="External"/><Relationship Id="rId8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x/mRuOAw" TargetMode="External"/><Relationship Id="rId4" Type="http://schemas.openxmlformats.org/officeDocument/2006/relationships/hyperlink" Target="https://community.icann.org/x/yJXDAw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x/BSW8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20" y="30915"/>
            <a:ext cx="8012951" cy="450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Update </a:t>
            </a:r>
            <a:r>
              <a:rPr lang="en-US" dirty="0" smtClean="0"/>
              <a:t>New </a:t>
            </a:r>
            <a:r>
              <a:rPr lang="en-US" dirty="0" err="1"/>
              <a:t>gTLD</a:t>
            </a:r>
            <a:r>
              <a:rPr lang="en-US" dirty="0"/>
              <a:t> Auction Proceeds </a:t>
            </a:r>
            <a:r>
              <a:rPr lang="en-US" dirty="0" smtClean="0"/>
              <a:t>CCWG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Background information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9620" y="1613901"/>
            <a:ext cx="8382187" cy="661499"/>
            <a:chOff x="366700" y="1267488"/>
            <a:chExt cx="8382187" cy="661499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778114" y="1271191"/>
              <a:ext cx="69707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/>
                  <a:cs typeface="Arial"/>
                </a:rPr>
                <a:t>Auctions are the mechanism of last resort to resolve string contention within the New gTLD Program. </a:t>
              </a:r>
              <a:endParaRPr lang="id-ID" dirty="0">
                <a:solidFill>
                  <a:srgbClr val="0A304B"/>
                </a:solidFill>
                <a:latin typeface="Arial"/>
                <a:cs typeface="Arial"/>
              </a:endParaRPr>
            </a:p>
          </p:txBody>
        </p: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 eaLnBrk="1" fontAlgn="auto" hangingPunct="1">
                <a:lnSpc>
                  <a:spcPts val="2380"/>
                </a:lnSpc>
                <a:spcBef>
                  <a:spcPts val="0"/>
                </a:spcBef>
                <a:defRPr/>
              </a:pPr>
              <a:r>
                <a:rPr lang="en-AU" sz="2300" dirty="0">
                  <a:solidFill>
                    <a:prstClr val="white"/>
                  </a:solidFill>
                  <a:latin typeface="Arial"/>
                  <a:cs typeface="Arial"/>
                </a:rPr>
                <a:t>1</a:t>
              </a:r>
              <a:endParaRPr lang="en-US" sz="23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7651" y="2665263"/>
            <a:ext cx="8382185" cy="923330"/>
            <a:chOff x="364730" y="2782593"/>
            <a:chExt cx="8382185" cy="923330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sz="2300" dirty="0">
                  <a:solidFill>
                    <a:prstClr val="white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1776144" y="2782593"/>
              <a:ext cx="697077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/>
                  <a:cs typeface="Arial"/>
                </a:rPr>
                <a:t>Significant funding has accrued as a result of several auctions – currently $233 million USD.</a:t>
              </a:r>
              <a:endParaRPr lang="id-ID" dirty="0">
                <a:latin typeface="Arial"/>
                <a:cs typeface="Arial"/>
              </a:endParaRPr>
            </a:p>
            <a:p>
              <a:endParaRPr lang="id-ID" dirty="0">
                <a:solidFill>
                  <a:srgbClr val="0A304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7651" y="3652519"/>
            <a:ext cx="8384154" cy="927879"/>
            <a:chOff x="364730" y="4186783"/>
            <a:chExt cx="8384154" cy="927879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latin typeface="Arial"/>
                  <a:cs typeface="Arial"/>
                </a:rPr>
                <a:t>3</a:t>
              </a:r>
              <a:endParaRPr lang="en-US" sz="23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1778113" y="4186783"/>
              <a:ext cx="697077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/>
                  <a:cs typeface="Arial"/>
                </a:rPr>
                <a:t>Community started discussion on how to deal with funds at ICANN 52. Proposed charter for a CCWG submitted to all ICANN SO/ACs prior to ICANN57 and adopted by all subsequently. </a:t>
              </a:r>
              <a:endParaRPr lang="id-ID" dirty="0">
                <a:solidFill>
                  <a:srgbClr val="0A304B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Chevron 18"/>
          <p:cNvSpPr/>
          <p:nvPr/>
        </p:nvSpPr>
        <p:spPr>
          <a:xfrm>
            <a:off x="527651" y="5236498"/>
            <a:ext cx="1268168" cy="661499"/>
          </a:xfrm>
          <a:prstGeom prst="chevron">
            <a:avLst>
              <a:gd name="adj" fmla="val 27026"/>
            </a:avLst>
          </a:prstGeom>
          <a:solidFill>
            <a:srgbClr val="FA5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latin typeface="Arial"/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41034" y="5321481"/>
            <a:ext cx="6970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rIns="270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CCWG commenced deliberations in January 2017</a:t>
            </a:r>
          </a:p>
        </p:txBody>
      </p:sp>
    </p:spTree>
    <p:extLst>
      <p:ext uri="{BB962C8B-B14F-4D97-AF65-F5344CB8AC3E}">
        <p14:creationId xmlns:p14="http://schemas.microsoft.com/office/powerpoint/2010/main" val="38996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04" y="865133"/>
            <a:ext cx="8253413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CCWG-AP was formed in </a:t>
            </a:r>
            <a:r>
              <a:rPr lang="en-US" sz="1600" b="1" dirty="0"/>
              <a:t>January 2017. </a:t>
            </a:r>
            <a:r>
              <a:rPr lang="en-US" sz="1600" dirty="0"/>
              <a:t>It</a:t>
            </a:r>
            <a:r>
              <a:rPr lang="en-US" sz="1600" b="1" dirty="0"/>
              <a:t> </a:t>
            </a:r>
            <a:r>
              <a:rPr lang="en-US" sz="1600" dirty="0"/>
              <a:t>is chartered by all of ICANN’s Supporting Organizations and Advisory Committees and, as of September 2017, has:</a:t>
            </a:r>
          </a:p>
          <a:p>
            <a:pPr marL="214313" indent="-214313">
              <a:buFont typeface="Arial" charset="0"/>
              <a:buChar char="•"/>
            </a:pPr>
            <a:endParaRPr lang="en-US" sz="1350" dirty="0"/>
          </a:p>
          <a:p>
            <a:pPr marL="214313" indent="-214313">
              <a:buFont typeface="Arial" charset="0"/>
              <a:buChar char="•"/>
            </a:pPr>
            <a:endParaRPr lang="en-US" sz="1350" dirty="0"/>
          </a:p>
          <a:p>
            <a:pPr marL="214313" indent="-214313">
              <a:buFont typeface="Arial" charset="0"/>
              <a:buChar char="•"/>
            </a:pPr>
            <a:endParaRPr lang="en-US" sz="1350" dirty="0"/>
          </a:p>
          <a:p>
            <a:pPr marL="214313" indent="-214313">
              <a:buFont typeface="Arial" charset="0"/>
              <a:buChar char="•"/>
            </a:pPr>
            <a:endParaRPr lang="en-US" sz="1350" dirty="0"/>
          </a:p>
          <a:p>
            <a:pPr marL="214313" indent="-214313">
              <a:buFont typeface="Arial" charset="0"/>
              <a:buChar char="•"/>
            </a:pPr>
            <a:endParaRPr lang="en-US" sz="1350" dirty="0"/>
          </a:p>
          <a:p>
            <a:pPr marL="214313" indent="-214313">
              <a:buFont typeface="Arial" charset="0"/>
              <a:buChar char="•"/>
            </a:pPr>
            <a:endParaRPr lang="en-US" sz="1350" b="1" dirty="0"/>
          </a:p>
          <a:p>
            <a:pPr>
              <a:spcAft>
                <a:spcPts val="450"/>
              </a:spcAft>
            </a:pPr>
            <a:endParaRPr lang="en-US" sz="1600" b="1" dirty="0"/>
          </a:p>
          <a:p>
            <a:pPr>
              <a:spcAft>
                <a:spcPts val="450"/>
              </a:spcAft>
            </a:pPr>
            <a:r>
              <a:rPr lang="en-US" sz="1600" b="1" dirty="0"/>
              <a:t>The CCWG-AP Charter defines its goals &amp; objectives as:</a:t>
            </a:r>
          </a:p>
          <a:p>
            <a:pPr marL="557213" lvl="1" indent="-214313">
              <a:spcAft>
                <a:spcPts val="450"/>
              </a:spcAft>
              <a:buFont typeface="Arial" charset="0"/>
              <a:buChar char="•"/>
            </a:pPr>
            <a:r>
              <a:rPr lang="en-US" sz="1600" dirty="0"/>
              <a:t>Developing a proposal(s) on the mechanism(s) to allocate the new gTLD auction proceeds. This will be provided to the ICANN Board for consideration</a:t>
            </a:r>
          </a:p>
          <a:p>
            <a:pPr marL="557213" lvl="1" indent="-214313">
              <a:spcAft>
                <a:spcPts val="450"/>
              </a:spcAft>
              <a:buFont typeface="Arial" charset="0"/>
              <a:buChar char="•"/>
            </a:pPr>
            <a:r>
              <a:rPr lang="en-US" sz="1600" dirty="0"/>
              <a:t>As part of this proposal, the CCWG-AP is expected to review:</a:t>
            </a:r>
          </a:p>
          <a:p>
            <a:pPr marL="900113" lvl="2" indent="-214313">
              <a:spcAft>
                <a:spcPts val="450"/>
              </a:spcAft>
              <a:buFont typeface="Courier New" charset="0"/>
              <a:buChar char="o"/>
            </a:pPr>
            <a:r>
              <a:rPr lang="en-US" sz="1600" dirty="0"/>
              <a:t>The scope of fund allocation</a:t>
            </a:r>
          </a:p>
          <a:p>
            <a:pPr marL="900113" lvl="2" indent="-214313">
              <a:spcAft>
                <a:spcPts val="450"/>
              </a:spcAft>
              <a:buFont typeface="Courier New" charset="0"/>
              <a:buChar char="o"/>
            </a:pPr>
            <a:r>
              <a:rPr lang="en-US" sz="1600" dirty="0"/>
              <a:t>Due diligence requirements to uphold accountability and proper use of funds</a:t>
            </a:r>
          </a:p>
          <a:p>
            <a:pPr marL="900113" lvl="2" indent="-214313">
              <a:spcAft>
                <a:spcPts val="450"/>
              </a:spcAft>
              <a:buFont typeface="Courier New" charset="0"/>
              <a:buChar char="o"/>
            </a:pPr>
            <a:r>
              <a:rPr lang="en-US" sz="1600" dirty="0"/>
              <a:t>How to deal with directly related matters such as potential or actual conflicts of interest</a:t>
            </a:r>
          </a:p>
          <a:p>
            <a:pPr marL="557213" lvl="1" indent="-214313">
              <a:spcAft>
                <a:spcPts val="450"/>
              </a:spcAft>
              <a:buFont typeface="Arial" charset="0"/>
              <a:buChar char="•"/>
            </a:pPr>
            <a:r>
              <a:rPr lang="en-US" sz="1600" dirty="0"/>
              <a:t>This group will </a:t>
            </a:r>
            <a:r>
              <a:rPr lang="en-US" sz="1600" b="1" dirty="0"/>
              <a:t>not</a:t>
            </a:r>
            <a:r>
              <a:rPr lang="en-US" sz="1600" dirty="0"/>
              <a:t> be making determinations on particular uses of the proceeds (i.e. which specific projects or organizations are to receive funding)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4462" y="1922838"/>
            <a:ext cx="1519238" cy="55721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26</a:t>
            </a:r>
            <a:r>
              <a:rPr lang="en-US" sz="1350" dirty="0"/>
              <a:t> members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 of the CCWG</a:t>
            </a:r>
          </a:p>
        </p:txBody>
      </p:sp>
      <p:sp>
        <p:nvSpPr>
          <p:cNvPr id="4" name="Oval 3"/>
          <p:cNvSpPr/>
          <p:nvPr/>
        </p:nvSpPr>
        <p:spPr>
          <a:xfrm>
            <a:off x="1162050" y="1727200"/>
            <a:ext cx="504825" cy="50482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3805237" y="1922838"/>
            <a:ext cx="1719263" cy="55721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45</a:t>
            </a:r>
            <a:r>
              <a:rPr lang="en-US" sz="1350" dirty="0"/>
              <a:t> participants</a:t>
            </a:r>
          </a:p>
        </p:txBody>
      </p:sp>
      <p:sp>
        <p:nvSpPr>
          <p:cNvPr id="12" name="Oval 11"/>
          <p:cNvSpPr/>
          <p:nvPr/>
        </p:nvSpPr>
        <p:spPr>
          <a:xfrm>
            <a:off x="3552825" y="1727200"/>
            <a:ext cx="504825" cy="504825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6396037" y="1922838"/>
            <a:ext cx="1519238" cy="5572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36</a:t>
            </a:r>
            <a:r>
              <a:rPr lang="en-US" sz="1350" dirty="0"/>
              <a:t> observers</a:t>
            </a:r>
          </a:p>
        </p:txBody>
      </p:sp>
      <p:sp>
        <p:nvSpPr>
          <p:cNvPr id="14" name="Oval 13"/>
          <p:cNvSpPr/>
          <p:nvPr/>
        </p:nvSpPr>
        <p:spPr>
          <a:xfrm>
            <a:off x="6143625" y="1727200"/>
            <a:ext cx="504825" cy="504825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Picture 18" descr="0114-user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120" y="1826726"/>
            <a:ext cx="304685" cy="291143"/>
          </a:xfrm>
          <a:prstGeom prst="rect">
            <a:avLst/>
          </a:prstGeom>
        </p:spPr>
      </p:pic>
      <p:pic>
        <p:nvPicPr>
          <p:cNvPr id="20" name="Picture 19" descr="0112-bubbles3.eps"/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91" y="1826727"/>
            <a:ext cx="329032" cy="300667"/>
          </a:xfrm>
          <a:prstGeom prst="rect">
            <a:avLst/>
          </a:prstGeom>
        </p:spPr>
      </p:pic>
      <p:pic>
        <p:nvPicPr>
          <p:cNvPr id="21" name="Picture 20" descr="0207-eye.eps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74" y="1882343"/>
            <a:ext cx="344652" cy="2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and Fiscal Constraints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3596" y="1865289"/>
            <a:ext cx="68442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50"/>
              </a:spcAft>
              <a:buSzPct val="75000"/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Consistency with ICANN’s Mission as set out in Bylaws: </a:t>
            </a:r>
            <a:br>
              <a:rPr lang="en-GB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Due to ICANN’s 501</a:t>
            </a:r>
            <a:r>
              <a:rPr lang="de-DE" sz="1600" dirty="0">
                <a:latin typeface="Arial" charset="0"/>
                <a:ea typeface="Arial" charset="0"/>
                <a:cs typeface="Arial" charset="0"/>
              </a:rPr>
              <a:t>(c)(3) tax exempt, public charity status,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it must adhere to its Mission and act exclusively in service to its charitable purpose.</a:t>
            </a:r>
          </a:p>
          <a:p>
            <a:pPr>
              <a:spcAft>
                <a:spcPts val="1350"/>
              </a:spcAft>
              <a:buSzPct val="75000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Private benefit concern: </a:t>
            </a:r>
            <a:br>
              <a:rPr lang="en-US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As an 501</a:t>
            </a:r>
            <a:r>
              <a:rPr lang="de-DE" sz="1600" dirty="0">
                <a:latin typeface="Arial" charset="0"/>
                <a:ea typeface="Arial" charset="0"/>
                <a:cs typeface="Arial" charset="0"/>
              </a:rPr>
              <a:t>(c)(3) organization,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ICANN cannot provide its funds towards the private benefit of individuals.  </a:t>
            </a:r>
          </a:p>
          <a:p>
            <a:pPr>
              <a:spcAft>
                <a:spcPts val="1350"/>
              </a:spcAft>
              <a:buSzPct val="75000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Must not be used for political activity: </a:t>
            </a:r>
            <a:br>
              <a:rPr lang="en-US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ICANN is barred from engaging in any activity that intervenes in a political campaign for a candidate for public office.</a:t>
            </a:r>
          </a:p>
          <a:p>
            <a:pPr>
              <a:spcAft>
                <a:spcPts val="1350"/>
              </a:spcAft>
              <a:buSzPct val="75000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Should not be used for lobbying activities: </a:t>
            </a:r>
            <a:br>
              <a:rPr lang="en-US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ICANN engages in a small amount of activity that is classified as lobbying, which in the U.S. focuses on attempts to influence legislation.</a:t>
            </a:r>
          </a:p>
        </p:txBody>
      </p:sp>
      <p:pic>
        <p:nvPicPr>
          <p:cNvPr id="4" name="Picture 3" descr="0032-book.eps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05" y="2189141"/>
            <a:ext cx="352941" cy="415687"/>
          </a:xfrm>
          <a:prstGeom prst="rect">
            <a:avLst/>
          </a:prstGeom>
        </p:spPr>
      </p:pic>
      <p:pic>
        <p:nvPicPr>
          <p:cNvPr id="5" name="Picture 4" descr="0004-office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06" y="3127841"/>
            <a:ext cx="375266" cy="382482"/>
          </a:xfrm>
          <a:prstGeom prst="rect">
            <a:avLst/>
          </a:prstGeom>
        </p:spPr>
      </p:pic>
      <p:pic>
        <p:nvPicPr>
          <p:cNvPr id="6" name="Picture 5" descr="0034-library.eps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05" y="4013318"/>
            <a:ext cx="406418" cy="391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904" y="985598"/>
            <a:ext cx="734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50"/>
              </a:spcAft>
              <a:buSzPct val="75000"/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As part of its deliberations, the CCWG-AP is required to factor in the following legal and fiduciary constraints:</a:t>
            </a:r>
          </a:p>
        </p:txBody>
      </p:sp>
      <p:pic>
        <p:nvPicPr>
          <p:cNvPr id="8" name="Picture 7" descr="0027-bullhorn.eps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9" y="5054190"/>
            <a:ext cx="370238" cy="327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6357" y="2300052"/>
            <a:ext cx="26609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b="1" i="1" dirty="0">
                <a:solidFill>
                  <a:schemeClr val="bg1"/>
                </a:solidFill>
                <a:cs typeface="Source Sans Pro"/>
              </a:rPr>
              <a:t>Bylaws</a:t>
            </a:r>
          </a:p>
        </p:txBody>
      </p:sp>
      <p:pic>
        <p:nvPicPr>
          <p:cNvPr id="10" name="Picture 9" descr="0112-bubbles3.eps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197" y="4933351"/>
            <a:ext cx="194921" cy="1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and Fiscal Constraints (cont.)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3670" y="1037745"/>
            <a:ext cx="6944185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50"/>
              </a:spcAft>
              <a:buSzPct val="75000"/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Conflict of interest considerations: </a:t>
            </a:r>
            <a:br>
              <a:rPr lang="en-GB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Taking decisions without conflict of interest is paramount. ICANN is prohibited from benefitting insiders to ICANN.</a:t>
            </a:r>
          </a:p>
          <a:p>
            <a:pPr>
              <a:spcAft>
                <a:spcPts val="1350"/>
              </a:spcAft>
              <a:buSzPct val="75000"/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Procedural concerns:</a:t>
            </a:r>
            <a:br>
              <a:rPr lang="en-GB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ICANN will always be responsible for making sure that funds are provided to the appropriate organization both in confirmation of mission and in making sure that funds are provided in a manner consistent with ICANN’s 501(c)(3) status.</a:t>
            </a:r>
          </a:p>
          <a:p>
            <a:pPr>
              <a:spcAft>
                <a:spcPts val="1350"/>
              </a:spcAft>
              <a:buSzPct val="75000"/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Financial and fiduciary concerns</a:t>
            </a:r>
            <a:br>
              <a:rPr lang="en-GB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The Board and Officers of ICANN hold fiduciary duties to the organization to make sure that self-dealing does not occur and their private interests are not benefited through ICANN’s decision making and actions.</a:t>
            </a:r>
          </a:p>
        </p:txBody>
      </p:sp>
      <p:pic>
        <p:nvPicPr>
          <p:cNvPr id="6" name="Picture 5" descr="0081-alarm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76" y="1275944"/>
            <a:ext cx="341759" cy="402515"/>
          </a:xfrm>
          <a:prstGeom prst="rect">
            <a:avLst/>
          </a:prstGeom>
        </p:spPr>
      </p:pic>
      <p:pic>
        <p:nvPicPr>
          <p:cNvPr id="7" name="Picture 6" descr="0264-warning.eps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00" y="2305122"/>
            <a:ext cx="418529" cy="426578"/>
          </a:xfrm>
          <a:prstGeom prst="rect">
            <a:avLst/>
          </a:prstGeom>
        </p:spPr>
      </p:pic>
      <p:pic>
        <p:nvPicPr>
          <p:cNvPr id="8" name="Picture 7" descr="0064-credit-card.eps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37" y="3683423"/>
            <a:ext cx="432434" cy="3326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06239" y="4768411"/>
            <a:ext cx="5232761" cy="367509"/>
            <a:chOff x="8412480" y="5105852"/>
            <a:chExt cx="6977015" cy="490012"/>
          </a:xfrm>
        </p:grpSpPr>
        <p:sp>
          <p:nvSpPr>
            <p:cNvPr id="10" name="Rounded Rectangle 9">
              <a:hlinkClick r:id="rId6"/>
            </p:cNvPr>
            <p:cNvSpPr/>
            <p:nvPr/>
          </p:nvSpPr>
          <p:spPr>
            <a:xfrm>
              <a:off x="8412480" y="5105852"/>
              <a:ext cx="2265753" cy="4900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 Placeholder 33">
              <a:hlinkClick r:id="rId7"/>
            </p:cNvPr>
            <p:cNvSpPr txBox="1">
              <a:spLocks/>
            </p:cNvSpPr>
            <p:nvPr/>
          </p:nvSpPr>
          <p:spPr>
            <a:xfrm>
              <a:off x="9075420" y="5231711"/>
              <a:ext cx="1408700" cy="29242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</a:pPr>
              <a:r>
                <a:rPr lang="en-AU" sz="1350" dirty="0">
                  <a:solidFill>
                    <a:schemeClr val="bg1"/>
                  </a:solidFill>
                  <a:latin typeface="Arial"/>
                  <a:ea typeface="Segoe UI" panose="020B0502040204020203" pitchFamily="34" charset="0"/>
                  <a:cs typeface="Arial"/>
                </a:rPr>
                <a:t>Learn more</a:t>
              </a:r>
              <a:endParaRPr lang="en-AU" sz="1350" b="1" dirty="0">
                <a:solidFill>
                  <a:schemeClr val="bg1"/>
                </a:solidFill>
                <a:latin typeface="Arial"/>
                <a:ea typeface="Segoe UI" panose="020B0502040204020203" pitchFamily="34" charset="0"/>
                <a:cs typeface="Arial"/>
              </a:endParaRPr>
            </a:p>
          </p:txBody>
        </p:sp>
        <p:sp>
          <p:nvSpPr>
            <p:cNvPr id="12" name="Isosceles Triangle 5">
              <a:hlinkClick r:id="rId7"/>
            </p:cNvPr>
            <p:cNvSpPr/>
            <p:nvPr/>
          </p:nvSpPr>
          <p:spPr>
            <a:xfrm rot="5400000">
              <a:off x="10393316" y="5284962"/>
              <a:ext cx="160531" cy="1383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/>
                <a:cs typeface="Arial"/>
              </a:endParaRPr>
            </a:p>
          </p:txBody>
        </p:sp>
        <p:pic>
          <p:nvPicPr>
            <p:cNvPr id="13" name="Picture 12" descr="0202-sphere.eps"/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0876" y="5187235"/>
              <a:ext cx="346370" cy="346370"/>
            </a:xfrm>
            <a:prstGeom prst="rect">
              <a:avLst/>
            </a:prstGeom>
          </p:spPr>
        </p:pic>
        <p:sp>
          <p:nvSpPr>
            <p:cNvPr id="14" name="Text Placeholder 33">
              <a:hlinkClick r:id="rId7"/>
            </p:cNvPr>
            <p:cNvSpPr txBox="1">
              <a:spLocks/>
            </p:cNvSpPr>
            <p:nvPr/>
          </p:nvSpPr>
          <p:spPr>
            <a:xfrm>
              <a:off x="10806407" y="5209066"/>
              <a:ext cx="4583088" cy="328570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812">
                <a:spcBef>
                  <a:spcPct val="20000"/>
                </a:spcBef>
                <a:buNone/>
              </a:pPr>
              <a:r>
                <a:rPr lang="en-AU" sz="1350" b="1" dirty="0">
                  <a:solidFill>
                    <a:schemeClr val="accent2"/>
                  </a:solidFill>
                  <a:latin typeface="Arial"/>
                  <a:ea typeface="Segoe UI" panose="020B0502040204020203" pitchFamily="34" charset="0"/>
                  <a:cs typeface="Arial"/>
                </a:rPr>
                <a:t>https://community.icann.org/x/CbDRAw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1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04" y="46179"/>
            <a:ext cx="8769096" cy="450663"/>
          </a:xfrm>
          <a:prstGeom prst="rect">
            <a:avLst/>
          </a:prstGeom>
        </p:spPr>
        <p:txBody>
          <a:bodyPr/>
          <a:lstStyle/>
          <a:p>
            <a:r>
              <a:rPr lang="en-US" sz="3000" dirty="0">
                <a:latin typeface="Arial"/>
                <a:cs typeface="Arial"/>
              </a:rPr>
              <a:t>Approach for dealing with the charter questions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6700" y="1145683"/>
            <a:ext cx="4141800" cy="1352522"/>
            <a:chOff x="366700" y="1145683"/>
            <a:chExt cx="4141800" cy="1352522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2" y="1145683"/>
              <a:ext cx="2735958" cy="1352522"/>
              <a:chOff x="3238331" y="1181536"/>
              <a:chExt cx="3116958" cy="135252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1" y="1181536"/>
                <a:ext cx="2697370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rgbClr val="1A87C9"/>
                    </a:solidFill>
                    <a:latin typeface="Arial"/>
                    <a:ea typeface="Segoe UI" panose="020B0502040204020203" pitchFamily="34" charset="0"/>
                    <a:cs typeface="Arial"/>
                  </a:rPr>
                  <a:t>Stage 1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109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300" dirty="0">
                    <a:solidFill>
                      <a:srgbClr val="0A304B"/>
                    </a:solidFill>
                    <a:latin typeface="Arial"/>
                    <a:cs typeface="Arial"/>
                  </a:rPr>
                  <a:t>Initial Run Through of all Charter</a:t>
                </a:r>
              </a:p>
              <a:p>
                <a:r>
                  <a:rPr lang="en-US" sz="1300" dirty="0">
                    <a:solidFill>
                      <a:srgbClr val="0A304B"/>
                    </a:solidFill>
                    <a:latin typeface="Arial"/>
                    <a:cs typeface="Arial"/>
                  </a:rPr>
                  <a:t>Questions to assess initial responses, possible gating</a:t>
                </a:r>
              </a:p>
              <a:p>
                <a:r>
                  <a:rPr lang="en-US" sz="1300" dirty="0">
                    <a:solidFill>
                      <a:srgbClr val="0A304B"/>
                    </a:solidFill>
                    <a:latin typeface="Arial"/>
                    <a:cs typeface="Arial"/>
                  </a:rPr>
                  <a:t>questions and common understanding of questions</a:t>
                </a: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 eaLnBrk="1" fontAlgn="auto" hangingPunct="1">
                <a:lnSpc>
                  <a:spcPts val="2380"/>
                </a:lnSpc>
                <a:spcBef>
                  <a:spcPts val="0"/>
                </a:spcBef>
                <a:defRPr/>
              </a:pPr>
              <a:r>
                <a:rPr lang="en-AU" sz="2300" dirty="0">
                  <a:solidFill>
                    <a:prstClr val="white"/>
                  </a:solidFill>
                  <a:latin typeface="Arial"/>
                  <a:cs typeface="Arial"/>
                </a:rPr>
                <a:t>1</a:t>
              </a:r>
              <a:endParaRPr lang="en-US" sz="23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4730" y="2748261"/>
            <a:ext cx="4143770" cy="1352522"/>
            <a:chOff x="364730" y="2748261"/>
            <a:chExt cx="4143770" cy="1352522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sz="2300" dirty="0">
                  <a:solidFill>
                    <a:prstClr val="white"/>
                  </a:solidFill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2" y="2748261"/>
              <a:ext cx="2735958" cy="1352522"/>
              <a:chOff x="3238331" y="1181536"/>
              <a:chExt cx="3116958" cy="135252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31" y="1181536"/>
                <a:ext cx="1764732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3"/>
                    </a:solidFill>
                    <a:latin typeface="Arial"/>
                    <a:ea typeface="Segoe UI" panose="020B0502040204020203" pitchFamily="34" charset="0"/>
                    <a:cs typeface="Arial"/>
                  </a:rPr>
                  <a:t>Stage 2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109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300" dirty="0">
                    <a:solidFill>
                      <a:srgbClr val="0A304B"/>
                    </a:solidFill>
                    <a:latin typeface="Arial"/>
                    <a:cs typeface="Arial"/>
                  </a:rPr>
                  <a:t>Address any charter questions that have been identified requiring a response before commencing the next phase (for example, charter question 2).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64730" y="4325649"/>
            <a:ext cx="4143770" cy="789013"/>
            <a:chOff x="364730" y="4325649"/>
            <a:chExt cx="4143770" cy="789013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latin typeface="Arial"/>
                  <a:cs typeface="Arial"/>
                </a:rPr>
                <a:t>3</a:t>
              </a:r>
              <a:endParaRPr lang="en-US" sz="23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41" y="4325649"/>
              <a:ext cx="2735959" cy="752358"/>
              <a:chOff x="3238330" y="1181536"/>
              <a:chExt cx="3116959" cy="75235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30" y="1181536"/>
                <a:ext cx="2405759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4"/>
                    </a:solidFill>
                    <a:latin typeface="Arial"/>
                    <a:ea typeface="Segoe UI" panose="020B0502040204020203" pitchFamily="34" charset="0"/>
                    <a:cs typeface="Arial"/>
                  </a:rPr>
                  <a:t>Stage 3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300" dirty="0">
                    <a:solidFill>
                      <a:srgbClr val="0A304B"/>
                    </a:solidFill>
                    <a:latin typeface="Arial"/>
                    <a:cs typeface="Arial"/>
                  </a:rPr>
                  <a:t>Compile list of possible mechanisms that could be considered by CCWG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92318" y="1132983"/>
            <a:ext cx="4246882" cy="1352522"/>
            <a:chOff x="4592318" y="1132983"/>
            <a:chExt cx="4246882" cy="1352522"/>
          </a:xfrm>
        </p:grpSpPr>
        <p:sp>
          <p:nvSpPr>
            <p:cNvPr id="53" name="Chevron 52"/>
            <p:cNvSpPr/>
            <p:nvPr/>
          </p:nvSpPr>
          <p:spPr>
            <a:xfrm>
              <a:off x="4592318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latin typeface="Arial"/>
                  <a:cs typeface="Arial"/>
                </a:rPr>
                <a:t>4</a:t>
              </a:r>
              <a:endParaRPr lang="en-US" sz="23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006480" y="1132983"/>
              <a:ext cx="2832720" cy="1352522"/>
              <a:chOff x="3238331" y="1181536"/>
              <a:chExt cx="2832720" cy="135252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238331" y="1181536"/>
                <a:ext cx="1764732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5"/>
                    </a:solidFill>
                    <a:latin typeface="Arial"/>
                    <a:ea typeface="Segoe UI" panose="020B0502040204020203" pitchFamily="34" charset="0"/>
                    <a:cs typeface="Arial"/>
                  </a:rPr>
                  <a:t>Stage 4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2826370" cy="109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300" dirty="0">
                    <a:solidFill>
                      <a:srgbClr val="0A304B"/>
                    </a:solidFill>
                    <a:latin typeface="Arial"/>
                    <a:cs typeface="Arial"/>
                  </a:rPr>
                  <a:t>Determine which mechanism(s) demonstrates most potential to meet CCWG expectations as well as conform with legal &amp; fiduciary constraints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92318" y="2710161"/>
            <a:ext cx="4246882" cy="952412"/>
            <a:chOff x="4592318" y="2710161"/>
            <a:chExt cx="4246882" cy="952412"/>
          </a:xfrm>
        </p:grpSpPr>
        <p:sp>
          <p:nvSpPr>
            <p:cNvPr id="20" name="Chevron 19"/>
            <p:cNvSpPr/>
            <p:nvPr/>
          </p:nvSpPr>
          <p:spPr>
            <a:xfrm>
              <a:off x="4592318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latin typeface="Arial"/>
                  <a:cs typeface="Arial"/>
                </a:rPr>
                <a:t>5</a:t>
              </a:r>
              <a:endParaRPr lang="en-US" sz="23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6480" y="2710161"/>
              <a:ext cx="1764732" cy="303929"/>
            </a:xfrm>
            <a:prstGeom prst="rect">
              <a:avLst/>
            </a:prstGeom>
            <a:noFill/>
          </p:spPr>
          <p:txBody>
            <a:bodyPr wrap="square" lIns="27000" rIns="27000" anchor="ctr">
              <a:spAutoFit/>
            </a:bodyPr>
            <a:lstStyle/>
            <a:p>
              <a:pPr defTabSz="457082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1500" b="1" dirty="0">
                  <a:solidFill>
                    <a:srgbClr val="0D436C"/>
                  </a:solidFill>
                  <a:latin typeface="Arial"/>
                  <a:ea typeface="Segoe UI" panose="020B0502040204020203" pitchFamily="34" charset="0"/>
                  <a:cs typeface="Arial"/>
                </a:rPr>
                <a:t>Stage 5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009327" y="2970076"/>
              <a:ext cx="282987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300" dirty="0">
                  <a:solidFill>
                    <a:srgbClr val="0A304B"/>
                  </a:solidFill>
                  <a:latin typeface="Arial"/>
                  <a:cs typeface="Arial"/>
                </a:rPr>
                <a:t>Answer charter questions (as organized per 1) for mechanism(s) that demonstrated the most potential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2318" y="4325649"/>
            <a:ext cx="4246882" cy="1352522"/>
            <a:chOff x="4592318" y="4325649"/>
            <a:chExt cx="4246882" cy="1352522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latin typeface="Arial"/>
                  <a:cs typeface="Arial"/>
                </a:rPr>
                <a:t>6</a:t>
              </a:r>
              <a:endParaRPr lang="en-US" sz="23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6480" y="4325649"/>
              <a:ext cx="1764732" cy="303929"/>
            </a:xfrm>
            <a:prstGeom prst="rect">
              <a:avLst/>
            </a:prstGeom>
            <a:noFill/>
          </p:spPr>
          <p:txBody>
            <a:bodyPr wrap="square" lIns="27000" rIns="27000" anchor="ctr">
              <a:spAutoFit/>
            </a:bodyPr>
            <a:lstStyle/>
            <a:p>
              <a:pPr defTabSz="457082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1500" b="1" dirty="0">
                  <a:solidFill>
                    <a:schemeClr val="accent6"/>
                  </a:solidFill>
                  <a:latin typeface="Arial"/>
                  <a:ea typeface="Segoe UI" panose="020B0502040204020203" pitchFamily="34" charset="0"/>
                  <a:cs typeface="Arial"/>
                </a:rPr>
                <a:t>Stage 6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09327" y="4585564"/>
              <a:ext cx="2829873" cy="10926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300" dirty="0">
                  <a:solidFill>
                    <a:srgbClr val="0A304B"/>
                  </a:solidFill>
                  <a:latin typeface="Arial"/>
                  <a:cs typeface="Arial"/>
                </a:rPr>
                <a:t>Following consensus on mechanism</a:t>
              </a:r>
            </a:p>
            <a:p>
              <a:r>
                <a:rPr lang="en-US" sz="1300" dirty="0">
                  <a:solidFill>
                    <a:srgbClr val="0A304B"/>
                  </a:solidFill>
                  <a:latin typeface="Arial"/>
                  <a:cs typeface="Arial"/>
                </a:rPr>
                <a:t>and responses to charter questions, meeting legal, fiduciary and audit constraints, publish Initial Report for public comment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08500" y="1022602"/>
            <a:ext cx="4286078" cy="14935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3123" y="5337922"/>
            <a:ext cx="5820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b="1" dirty="0">
                <a:latin typeface="Calibri" charset="0"/>
                <a:ea typeface="ＭＳ 明朝" charset="-128"/>
                <a:cs typeface="Times New Roman" charset="0"/>
              </a:rPr>
              <a:t>CCWG CHARTER</a:t>
            </a:r>
            <a:r>
              <a:rPr lang="en-GB" dirty="0">
                <a:latin typeface="Calibri" charset="0"/>
                <a:ea typeface="ＭＳ 明朝" charset="-128"/>
                <a:cs typeface="Times New Roman" charset="0"/>
              </a:rPr>
              <a:t>: </a:t>
            </a:r>
            <a:r>
              <a:rPr lang="en-GB" dirty="0">
                <a:latin typeface="Calibri" charset="0"/>
                <a:ea typeface="ＭＳ 明朝" charset="-128"/>
                <a:cs typeface="Times New Roman" charset="0"/>
                <a:hlinkClick r:id="rId3"/>
              </a:rPr>
              <a:t>https://community.icann.org/x/mRuOAw</a:t>
            </a:r>
            <a:r>
              <a:rPr lang="en-GB" dirty="0">
                <a:latin typeface="Calibri" charset="0"/>
                <a:ea typeface="ＭＳ 明朝" charset="-128"/>
                <a:cs typeface="Times New Roman" charset="0"/>
              </a:rPr>
              <a:t> </a:t>
            </a:r>
          </a:p>
          <a:p>
            <a:pPr lvl="0">
              <a:spcAft>
                <a:spcPts val="0"/>
              </a:spcAft>
            </a:pPr>
            <a:endParaRPr lang="en-GB" dirty="0">
              <a:latin typeface="Calibri" charset="0"/>
              <a:ea typeface="ＭＳ 明朝" charset="-128"/>
              <a:cs typeface="Times New Roman" charset="0"/>
            </a:endParaRPr>
          </a:p>
          <a:p>
            <a:pPr lvl="0">
              <a:spcAft>
                <a:spcPts val="0"/>
              </a:spcAft>
            </a:pPr>
            <a:r>
              <a:rPr lang="en-GB" b="1" dirty="0">
                <a:latin typeface="Calibri" charset="0"/>
                <a:ea typeface="ＭＳ 明朝" charset="-128"/>
                <a:cs typeface="Times New Roman" charset="0"/>
              </a:rPr>
              <a:t>CCWG Workspace</a:t>
            </a:r>
            <a:r>
              <a:rPr lang="en-GB" dirty="0">
                <a:latin typeface="Calibri" charset="0"/>
                <a:ea typeface="ＭＳ 明朝" charset="-128"/>
                <a:cs typeface="Times New Roman" charset="0"/>
              </a:rPr>
              <a:t>: </a:t>
            </a:r>
            <a:r>
              <a:rPr lang="en-GB" dirty="0">
                <a:latin typeface="Calibri" charset="0"/>
                <a:ea typeface="ＭＳ 明朝" charset="-128"/>
                <a:cs typeface="Times New Roman" charset="0"/>
                <a:hlinkClick r:id="rId4"/>
              </a:rPr>
              <a:t>https://community.icann.org/x/yJXDAw</a:t>
            </a:r>
            <a:r>
              <a:rPr lang="en-GB" dirty="0">
                <a:latin typeface="Calibri" charset="0"/>
                <a:ea typeface="ＭＳ 明朝" charset="-128"/>
                <a:cs typeface="Times New Roman" charset="0"/>
              </a:rPr>
              <a:t> </a:t>
            </a:r>
            <a:endParaRPr lang="en-GB" dirty="0">
              <a:latin typeface="Calibri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6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797112"/>
            <a:ext cx="8540496" cy="5543727"/>
          </a:xfrm>
        </p:spPr>
        <p:txBody>
          <a:bodyPr/>
          <a:lstStyle/>
          <a:p>
            <a:r>
              <a:rPr lang="en-US" sz="2000" dirty="0"/>
              <a:t>CCWG identified a number of external experts to help inform its consideration of the 4 possible models that have been identified to date:</a:t>
            </a:r>
          </a:p>
          <a:p>
            <a:pPr lvl="1"/>
            <a:r>
              <a:rPr lang="en-US" sz="2000" dirty="0"/>
              <a:t>New ICANN Proceeds Allocation Department Created as part of ICANN Org </a:t>
            </a:r>
          </a:p>
          <a:p>
            <a:pPr lvl="1"/>
            <a:r>
              <a:rPr lang="en-US" sz="2000" dirty="0"/>
              <a:t>New ICANN Proceeds Allocation Department Created as part of ICANN Org which would work in collaboration with an existing charitable organization </a:t>
            </a:r>
            <a:endParaRPr lang="en-US" sz="2000" dirty="0" smtClean="0"/>
          </a:p>
          <a:p>
            <a:pPr lvl="1"/>
            <a:r>
              <a:rPr lang="en-US" sz="2000" dirty="0" smtClean="0"/>
              <a:t>A new structure would be created (e.g. ICANN foundation) </a:t>
            </a:r>
          </a:p>
          <a:p>
            <a:pPr lvl="1"/>
            <a:r>
              <a:rPr lang="en-US" sz="2000" dirty="0" smtClean="0"/>
              <a:t>An established entity/entities (e.g. foundation or fund) are used (ICANN would organize the oversight of processes to ensure mission and fiduciary duties are met) </a:t>
            </a:r>
          </a:p>
          <a:p>
            <a:r>
              <a:rPr lang="en-US" sz="2000" dirty="0" smtClean="0"/>
              <a:t>24 </a:t>
            </a:r>
            <a:r>
              <a:rPr lang="en-US" sz="2000" dirty="0"/>
              <a:t>external experts approach with a request to respond to questionnaire developed by </a:t>
            </a:r>
            <a:r>
              <a:rPr lang="en-US" sz="2000" dirty="0" smtClean="0"/>
              <a:t>CCWG. To </a:t>
            </a:r>
            <a:r>
              <a:rPr lang="en-US" sz="2000" dirty="0"/>
              <a:t>date, 5 written responses received (see </a:t>
            </a:r>
            <a:r>
              <a:rPr lang="en-US" sz="2000" dirty="0">
                <a:hlinkClick r:id="rId2"/>
              </a:rPr>
              <a:t>https://community.icann.org/x/BSW8B</a:t>
            </a:r>
            <a:r>
              <a:rPr lang="en-US" sz="20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CCWG </a:t>
            </a:r>
            <a:r>
              <a:rPr lang="en-US" sz="2000" dirty="0"/>
              <a:t>to consider how to review / consider input </a:t>
            </a:r>
            <a:r>
              <a:rPr lang="en-US" sz="2000" dirty="0" smtClean="0"/>
              <a:t>received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 smtClean="0"/>
              <a:t>ICANN Board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B1C73-C84A-DB46-8DE5-B8644D01786F}"/>
              </a:ext>
            </a:extLst>
          </p:cNvPr>
          <p:cNvSpPr txBox="1">
            <a:spLocks/>
          </p:cNvSpPr>
          <p:nvPr/>
        </p:nvSpPr>
        <p:spPr>
          <a:xfrm>
            <a:off x="520459" y="839792"/>
            <a:ext cx="7867396" cy="58308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dirty="0" err="1" smtClean="0"/>
              <a:t>Support</a:t>
            </a:r>
            <a:r>
              <a:rPr lang="es-ES_tradnl" sz="1800" dirty="0" smtClean="0"/>
              <a:t> to </a:t>
            </a:r>
            <a:r>
              <a:rPr lang="es-ES_tradnl" sz="1800" dirty="0" err="1" smtClean="0"/>
              <a:t>make</a:t>
            </a:r>
            <a:r>
              <a:rPr lang="es-ES_tradnl" sz="1800" dirty="0" smtClean="0"/>
              <a:t> </a:t>
            </a:r>
            <a:r>
              <a:rPr lang="es-ES_tradnl" sz="1800" dirty="0" err="1"/>
              <a:t>it</a:t>
            </a:r>
            <a:r>
              <a:rPr lang="es-ES_tradnl" sz="1800" dirty="0"/>
              <a:t> </a:t>
            </a:r>
            <a:r>
              <a:rPr lang="es-ES_tradnl" sz="1800" dirty="0" err="1" smtClean="0"/>
              <a:t>happen</a:t>
            </a:r>
            <a:r>
              <a:rPr lang="es-ES_tradnl" sz="1800" dirty="0" smtClean="0"/>
              <a:t> in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best</a:t>
            </a:r>
            <a:r>
              <a:rPr lang="es-ES_tradnl" sz="1800" dirty="0" smtClean="0"/>
              <a:t> </a:t>
            </a:r>
            <a:r>
              <a:rPr lang="es-ES_tradnl" sz="1800" dirty="0" err="1"/>
              <a:t>way</a:t>
            </a:r>
            <a:endParaRPr lang="es-ES_tradnl" sz="1800" dirty="0"/>
          </a:p>
          <a:p>
            <a:r>
              <a:rPr lang="es-ES_tradnl" sz="1800" dirty="0" err="1" smtClean="0"/>
              <a:t>Not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prescriptive</a:t>
            </a:r>
            <a:r>
              <a:rPr lang="es-ES_tradnl" sz="1800" dirty="0" smtClean="0"/>
              <a:t> </a:t>
            </a:r>
            <a:r>
              <a:rPr lang="es-ES_tradnl" sz="1800" dirty="0" err="1"/>
              <a:t>or</a:t>
            </a:r>
            <a:r>
              <a:rPr lang="es-ES_tradnl" sz="1800" dirty="0"/>
              <a:t> </a:t>
            </a:r>
            <a:r>
              <a:rPr lang="es-ES_tradnl" sz="1800" dirty="0" err="1"/>
              <a:t>taking</a:t>
            </a:r>
            <a:r>
              <a:rPr lang="es-ES_tradnl" sz="1800" dirty="0"/>
              <a:t> </a:t>
            </a:r>
            <a:r>
              <a:rPr lang="es-ES_tradnl" sz="1800" dirty="0" err="1" smtClean="0"/>
              <a:t>over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not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telling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what</a:t>
            </a:r>
            <a:r>
              <a:rPr lang="es-ES_tradnl" sz="1800" dirty="0" smtClean="0"/>
              <a:t> to do</a:t>
            </a:r>
            <a:endParaRPr lang="es-ES_tradnl" sz="1800" dirty="0"/>
          </a:p>
          <a:p>
            <a:pPr marL="0" indent="0">
              <a:buNone/>
            </a:pPr>
            <a:r>
              <a:rPr lang="es-ES_tradnl" sz="1800" dirty="0" err="1"/>
              <a:t>M</a:t>
            </a:r>
            <a:r>
              <a:rPr lang="es-ES_tradnl" sz="1800" dirty="0" err="1" smtClean="0"/>
              <a:t>echanism</a:t>
            </a:r>
            <a:endParaRPr lang="es-ES_tradnl" sz="1800" dirty="0"/>
          </a:p>
          <a:p>
            <a:r>
              <a:rPr lang="es-ES_tradnl" sz="1800" dirty="0" err="1" smtClean="0"/>
              <a:t>Whatever</a:t>
            </a:r>
            <a:r>
              <a:rPr lang="es-ES_tradnl" sz="1800" dirty="0" smtClean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amount</a:t>
            </a:r>
            <a:r>
              <a:rPr lang="es-ES_tradnl" sz="1800" dirty="0"/>
              <a:t> </a:t>
            </a:r>
            <a:r>
              <a:rPr lang="es-ES_tradnl" sz="1800" dirty="0" err="1"/>
              <a:t>should</a:t>
            </a:r>
            <a:r>
              <a:rPr lang="es-ES_tradnl" sz="1800" dirty="0"/>
              <a:t> </a:t>
            </a:r>
            <a:r>
              <a:rPr lang="es-ES_tradnl" sz="1800" dirty="0" smtClean="0"/>
              <a:t>be, </a:t>
            </a:r>
            <a:r>
              <a:rPr lang="es-ES_tradnl" sz="1800" dirty="0" err="1"/>
              <a:t>out</a:t>
            </a:r>
            <a:r>
              <a:rPr lang="es-ES_tradnl" sz="1800" dirty="0"/>
              <a:t> in </a:t>
            </a:r>
            <a:r>
              <a:rPr lang="es-ES_tradnl" sz="1800" dirty="0" err="1" smtClean="0"/>
              <a:t>tranches</a:t>
            </a:r>
            <a:r>
              <a:rPr lang="es-ES_tradnl" sz="1800" dirty="0" smtClean="0"/>
              <a:t> </a:t>
            </a:r>
            <a:r>
              <a:rPr lang="es-ES_tradnl" sz="1800" dirty="0" err="1"/>
              <a:t>not</a:t>
            </a:r>
            <a:r>
              <a:rPr lang="es-ES_tradnl" sz="1800" dirty="0"/>
              <a:t> </a:t>
            </a:r>
            <a:r>
              <a:rPr lang="es-ES_tradnl" sz="1800" dirty="0" err="1"/>
              <a:t>all</a:t>
            </a:r>
            <a:r>
              <a:rPr lang="es-ES_tradnl" sz="1800" dirty="0"/>
              <a:t> at once</a:t>
            </a:r>
          </a:p>
          <a:p>
            <a:r>
              <a:rPr lang="es-ES_tradnl" sz="1800" dirty="0" err="1" smtClean="0"/>
              <a:t>Two</a:t>
            </a:r>
            <a:r>
              <a:rPr lang="es-ES_tradnl" sz="1800" dirty="0" smtClean="0"/>
              <a:t> / </a:t>
            </a:r>
            <a:r>
              <a:rPr lang="es-ES_tradnl" sz="1800" dirty="0" err="1" smtClean="0"/>
              <a:t>three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years</a:t>
            </a:r>
            <a:endParaRPr lang="es-ES_tradnl" sz="1800" dirty="0"/>
          </a:p>
          <a:p>
            <a:r>
              <a:rPr lang="es-ES_tradnl" sz="1800" dirty="0" err="1" smtClean="0"/>
              <a:t>Efficient</a:t>
            </a:r>
            <a:r>
              <a:rPr lang="es-ES_tradnl" sz="1800" dirty="0" smtClean="0"/>
              <a:t> - </a:t>
            </a:r>
            <a:r>
              <a:rPr lang="es-ES_tradnl" sz="1800" dirty="0" err="1" smtClean="0"/>
              <a:t>Effective</a:t>
            </a:r>
            <a:endParaRPr lang="es-ES_tradnl" sz="1800" dirty="0"/>
          </a:p>
          <a:p>
            <a:r>
              <a:rPr lang="es-ES_tradnl" sz="1800" dirty="0" err="1" smtClean="0"/>
              <a:t>Should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have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expertise</a:t>
            </a:r>
            <a:r>
              <a:rPr lang="es-ES_tradnl" sz="1800" dirty="0" smtClean="0"/>
              <a:t> </a:t>
            </a:r>
            <a:r>
              <a:rPr lang="es-ES_tradnl" sz="1800" dirty="0"/>
              <a:t>and </a:t>
            </a:r>
            <a:r>
              <a:rPr lang="es-ES_tradnl" sz="1800" dirty="0" err="1"/>
              <a:t>skills</a:t>
            </a:r>
            <a:r>
              <a:rPr lang="es-ES_tradnl" sz="1800" dirty="0"/>
              <a:t> </a:t>
            </a:r>
            <a:r>
              <a:rPr lang="es-ES_tradnl" sz="1800" dirty="0" err="1"/>
              <a:t>necesary</a:t>
            </a:r>
            <a:r>
              <a:rPr lang="es-ES_tradnl" sz="1800" dirty="0"/>
              <a:t> to </a:t>
            </a:r>
            <a:r>
              <a:rPr lang="es-ES_tradnl" sz="1800" dirty="0" err="1"/>
              <a:t>minimize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overhead</a:t>
            </a:r>
            <a:endParaRPr lang="es-ES_tradnl" sz="1800" dirty="0"/>
          </a:p>
          <a:p>
            <a:r>
              <a:rPr lang="es-ES_tradnl" sz="1800" dirty="0"/>
              <a:t>B</a:t>
            </a:r>
            <a:r>
              <a:rPr lang="es-ES_tradnl" sz="1800" dirty="0" smtClean="0"/>
              <a:t>e </a:t>
            </a:r>
            <a:r>
              <a:rPr lang="es-ES_tradnl" sz="1800" dirty="0" err="1"/>
              <a:t>capable</a:t>
            </a:r>
            <a:r>
              <a:rPr lang="es-ES_tradnl" sz="1800" dirty="0"/>
              <a:t> of </a:t>
            </a:r>
            <a:r>
              <a:rPr lang="es-ES_tradnl" sz="1800" dirty="0" err="1" smtClean="0"/>
              <a:t>evaluating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proposals</a:t>
            </a:r>
            <a:r>
              <a:rPr lang="es-ES_tradnl" sz="1800" dirty="0" smtClean="0"/>
              <a:t> </a:t>
            </a:r>
            <a:r>
              <a:rPr lang="es-ES_tradnl" sz="1800" dirty="0" err="1"/>
              <a:t>from</a:t>
            </a:r>
            <a:r>
              <a:rPr lang="es-ES_tradnl" sz="1800" dirty="0"/>
              <a:t> </a:t>
            </a:r>
            <a:r>
              <a:rPr lang="es-ES_tradnl" sz="1800" dirty="0" err="1"/>
              <a:t>around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world</a:t>
            </a:r>
            <a:endParaRPr lang="es-ES_tradnl" sz="1800" dirty="0"/>
          </a:p>
          <a:p>
            <a:r>
              <a:rPr lang="es-ES_tradnl" sz="1800" dirty="0" err="1" smtClean="0"/>
              <a:t>Accountable</a:t>
            </a:r>
            <a:endParaRPr lang="es-ES_tradnl" sz="1800" dirty="0"/>
          </a:p>
          <a:p>
            <a:r>
              <a:rPr lang="es-ES_tradnl" sz="1800" dirty="0" err="1" smtClean="0"/>
              <a:t>Have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disbursement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with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clear</a:t>
            </a:r>
            <a:r>
              <a:rPr lang="es-ES_tradnl" sz="1800" dirty="0" smtClean="0"/>
              <a:t> </a:t>
            </a:r>
            <a:r>
              <a:rPr lang="es-ES_tradnl" sz="1800" dirty="0" err="1"/>
              <a:t>milestones</a:t>
            </a:r>
            <a:r>
              <a:rPr lang="es-ES_tradnl" sz="1800" dirty="0"/>
              <a:t> </a:t>
            </a:r>
          </a:p>
          <a:p>
            <a:r>
              <a:rPr lang="es-ES_tradnl" sz="1800" dirty="0" err="1" smtClean="0"/>
              <a:t>Established</a:t>
            </a:r>
            <a:r>
              <a:rPr lang="es-ES_tradnl" sz="1800" dirty="0" smtClean="0"/>
              <a:t> </a:t>
            </a:r>
            <a:r>
              <a:rPr lang="es-ES_tradnl" sz="1800" dirty="0" err="1"/>
              <a:t>accountability</a:t>
            </a:r>
            <a:r>
              <a:rPr lang="es-ES_tradnl" sz="1800" dirty="0"/>
              <a:t> </a:t>
            </a:r>
            <a:r>
              <a:rPr lang="es-ES_tradnl" sz="1800" dirty="0" err="1"/>
              <a:t>among</a:t>
            </a:r>
            <a:r>
              <a:rPr lang="es-ES_tradnl" sz="1800" dirty="0"/>
              <a:t> </a:t>
            </a:r>
            <a:r>
              <a:rPr lang="es-ES_tradnl" sz="1800" dirty="0" err="1" smtClean="0"/>
              <a:t>recepients</a:t>
            </a:r>
            <a:endParaRPr lang="es-ES_tradnl" sz="1800" dirty="0"/>
          </a:p>
          <a:p>
            <a:r>
              <a:rPr lang="es-ES_tradnl" sz="1800" dirty="0" err="1"/>
              <a:t>H</a:t>
            </a:r>
            <a:r>
              <a:rPr lang="es-ES_tradnl" sz="1800" dirty="0" err="1" smtClean="0"/>
              <a:t>ave</a:t>
            </a:r>
            <a:r>
              <a:rPr lang="es-ES_tradnl" sz="1800" dirty="0" smtClean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proceeses</a:t>
            </a:r>
            <a:r>
              <a:rPr lang="es-ES_tradnl" sz="1800" dirty="0"/>
              <a:t> and </a:t>
            </a:r>
            <a:r>
              <a:rPr lang="es-ES_tradnl" sz="1800" dirty="0" err="1"/>
              <a:t>procedures</a:t>
            </a:r>
            <a:r>
              <a:rPr lang="es-ES_tradnl" sz="1800" dirty="0"/>
              <a:t> in place to </a:t>
            </a:r>
            <a:r>
              <a:rPr lang="es-ES_tradnl" sz="1800" dirty="0" err="1"/>
              <a:t>quantify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impact</a:t>
            </a:r>
            <a:r>
              <a:rPr lang="es-ES_tradnl" sz="1800" dirty="0"/>
              <a:t> of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award</a:t>
            </a:r>
            <a:endParaRPr lang="es-ES_tradnl" sz="1800" dirty="0"/>
          </a:p>
          <a:p>
            <a:r>
              <a:rPr lang="es-ES_tradnl" sz="1800" dirty="0" err="1"/>
              <a:t>U</a:t>
            </a:r>
            <a:r>
              <a:rPr lang="es-ES_tradnl" sz="1800" dirty="0" err="1" smtClean="0"/>
              <a:t>nderstand</a:t>
            </a:r>
            <a:r>
              <a:rPr lang="es-ES_tradnl" sz="1800" dirty="0" smtClean="0"/>
              <a:t> </a:t>
            </a:r>
            <a:r>
              <a:rPr lang="es-ES_tradnl" sz="1800" dirty="0" err="1"/>
              <a:t>how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auctions</a:t>
            </a:r>
            <a:r>
              <a:rPr lang="es-ES_tradnl" sz="1800" dirty="0"/>
              <a:t> </a:t>
            </a:r>
            <a:r>
              <a:rPr lang="es-ES_tradnl" sz="1800" dirty="0" err="1"/>
              <a:t>proceeds</a:t>
            </a:r>
            <a:r>
              <a:rPr lang="es-ES_tradnl" sz="1800" dirty="0"/>
              <a:t> </a:t>
            </a:r>
            <a:r>
              <a:rPr lang="es-ES_tradnl" sz="1800" dirty="0" err="1"/>
              <a:t>make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world</a:t>
            </a:r>
            <a:r>
              <a:rPr lang="es-ES_tradnl" sz="1800" dirty="0"/>
              <a:t> a </a:t>
            </a:r>
            <a:r>
              <a:rPr lang="es-ES_tradnl" sz="1800" dirty="0" err="1"/>
              <a:t>better</a:t>
            </a:r>
            <a:r>
              <a:rPr lang="es-ES_tradnl" sz="1800" dirty="0"/>
              <a:t> place</a:t>
            </a:r>
          </a:p>
          <a:p>
            <a:r>
              <a:rPr lang="es-ES_tradnl" sz="1800" dirty="0" smtClean="0"/>
              <a:t>ICANN </a:t>
            </a:r>
            <a:r>
              <a:rPr lang="es-ES_tradnl" sz="1800" dirty="0" err="1" smtClean="0"/>
              <a:t>must</a:t>
            </a:r>
            <a:r>
              <a:rPr lang="es-ES_tradnl" sz="1800" dirty="0" smtClean="0"/>
              <a:t> </a:t>
            </a:r>
            <a:r>
              <a:rPr lang="es-ES_tradnl" sz="1800" dirty="0" err="1"/>
              <a:t>have</a:t>
            </a:r>
            <a:r>
              <a:rPr lang="es-ES_tradnl" sz="1800" dirty="0"/>
              <a:t> </a:t>
            </a:r>
            <a:r>
              <a:rPr lang="es-ES_tradnl" sz="1800" dirty="0" err="1"/>
              <a:t>pocesses</a:t>
            </a:r>
            <a:r>
              <a:rPr lang="es-ES_tradnl" sz="1800" dirty="0"/>
              <a:t> to </a:t>
            </a:r>
            <a:r>
              <a:rPr lang="es-ES_tradnl" sz="1800" dirty="0" err="1"/>
              <a:t>monitoring</a:t>
            </a:r>
            <a:r>
              <a:rPr lang="es-ES_tradnl" sz="1800" dirty="0"/>
              <a:t> </a:t>
            </a:r>
            <a:r>
              <a:rPr lang="es-ES_tradnl" sz="1800" dirty="0" err="1"/>
              <a:t>this</a:t>
            </a:r>
            <a:r>
              <a:rPr lang="es-ES_tradnl" sz="1800" dirty="0"/>
              <a:t> </a:t>
            </a:r>
            <a:r>
              <a:rPr lang="es-ES_tradnl" sz="1800" dirty="0" err="1"/>
              <a:t>funding</a:t>
            </a:r>
            <a:r>
              <a:rPr lang="es-ES_tradnl" sz="1800" dirty="0"/>
              <a:t> </a:t>
            </a:r>
            <a:r>
              <a:rPr lang="es-ES_tradnl" sz="1800" dirty="0" err="1" smtClean="0"/>
              <a:t>mechanism</a:t>
            </a:r>
            <a:r>
              <a:rPr lang="es-ES_tradnl" sz="1800" dirty="0" smtClean="0"/>
              <a:t> to </a:t>
            </a:r>
            <a:r>
              <a:rPr lang="es-ES_tradnl" sz="1800" dirty="0" err="1" smtClean="0"/>
              <a:t>transparency</a:t>
            </a:r>
            <a:endParaRPr lang="es-ES_tradnl" sz="1800" dirty="0"/>
          </a:p>
          <a:p>
            <a:r>
              <a:rPr lang="es-ES_tradnl" sz="1800" dirty="0"/>
              <a:t/>
            </a:r>
            <a:br>
              <a:rPr lang="es-ES_tradnl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88142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2110</TotalTime>
  <Words>636</Words>
  <Application>Microsoft Macintosh PowerPoint</Application>
  <PresentationFormat>Presentación en pantalla (4:3)</PresentationFormat>
  <Paragraphs>104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Calibri</vt:lpstr>
      <vt:lpstr>Courier New</vt:lpstr>
      <vt:lpstr>ＭＳ Ｐゴシック</vt:lpstr>
      <vt:lpstr>ＭＳ 明朝</vt:lpstr>
      <vt:lpstr>Segoe UI</vt:lpstr>
      <vt:lpstr>Source Sans Pro</vt:lpstr>
      <vt:lpstr>Times New Roman</vt:lpstr>
      <vt:lpstr>Wingdings</vt:lpstr>
      <vt:lpstr>Arial</vt:lpstr>
      <vt:lpstr>ICANNPPT_Arial_4x3_June 2017_potx</vt:lpstr>
      <vt:lpstr>Update New gTLD Auction Proceeds CCWG  Background information</vt:lpstr>
      <vt:lpstr>Goals and Objectives of the CCWG</vt:lpstr>
      <vt:lpstr>Legal and Fiscal Constraints</vt:lpstr>
      <vt:lpstr>Legal and Fiscal Constraints (cont.)</vt:lpstr>
      <vt:lpstr>Approach for dealing with the charter questions</vt:lpstr>
      <vt:lpstr>Background</vt:lpstr>
      <vt:lpstr>ICANN Board feedback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Marika Konings</dc:creator>
  <cp:lastModifiedBy>Olga Cavalli</cp:lastModifiedBy>
  <cp:revision>17</cp:revision>
  <cp:lastPrinted>2017-01-26T19:29:02Z</cp:lastPrinted>
  <dcterms:created xsi:type="dcterms:W3CDTF">2017-06-15T19:24:39Z</dcterms:created>
  <dcterms:modified xsi:type="dcterms:W3CDTF">2018-03-13T13:14:43Z</dcterms:modified>
</cp:coreProperties>
</file>